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0" r:id="rId4"/>
    <p:sldId id="263" r:id="rId5"/>
    <p:sldId id="273" r:id="rId6"/>
    <p:sldId id="266" r:id="rId7"/>
    <p:sldId id="264" r:id="rId8"/>
    <p:sldId id="271" r:id="rId9"/>
    <p:sldId id="267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ECD"/>
    <a:srgbClr val="000579"/>
    <a:srgbClr val="FFC74D"/>
    <a:srgbClr val="85F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E48554-AC76-4417-A786-C50A945214AE}" v="7" dt="2024-07-01T03:35:57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4" autoAdjust="0"/>
    <p:restoredTop sz="88068" autoAdjust="0"/>
  </p:normalViewPr>
  <p:slideViewPr>
    <p:cSldViewPr snapToGrid="0">
      <p:cViewPr varScale="1">
        <p:scale>
          <a:sx n="97" d="100"/>
          <a:sy n="97" d="100"/>
        </p:scale>
        <p:origin x="7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721A-D29E-419E-9418-67FE5BE53B7C}" type="datetimeFigureOut">
              <a:rPr lang="en-AU" smtClean="0"/>
              <a:t>2/08/2024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BE3B6-B08B-4FF4-9EB3-4D3D906378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65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BE3B6-B08B-4FF4-9EB3-4D3D906378E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77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BE3B6-B08B-4FF4-9EB3-4D3D906378E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482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If you won’t have access to speakers during your presentation, remove this slide.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BE3B6-B08B-4FF4-9EB3-4D3D906378E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207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 speaking to this slide, it’s a great idea to talk about what you do in your job.  What does a good work day involve?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BE3B6-B08B-4FF4-9EB3-4D3D906378E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83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BE3B6-B08B-4FF4-9EB3-4D3D906378E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923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NB: Future growth is over the 10 year period to 2033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BE3B6-B08B-4FF4-9EB3-4D3D906378E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717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8715-6BEA-EDCF-6F7B-CBCE30FCE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5CAE4-4C58-893B-1CB6-E59939B7E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C1A07-9B3B-82E9-D866-7DA02BEB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94B9-C7C4-4946-A53D-D37823D12BD3}" type="datetimeFigureOut">
              <a:rPr lang="en-AU" smtClean="0"/>
              <a:t>2/08/2024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826A5-3326-9D02-A7F4-87693A0F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62B25-3FC5-D2CF-2F45-451BCDD0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70BB-AA90-43C5-8DA7-513C337543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968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ADBC-780C-BA8C-D5D5-535BD919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E1629-FE29-DCCF-1AAF-F2D3BA63D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2FA1A-1705-5B50-14D4-989ED0FB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94B9-C7C4-4946-A53D-D37823D12BD3}" type="datetimeFigureOut">
              <a:rPr lang="en-AU" smtClean="0"/>
              <a:t>2/08/2024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E6568-17F8-0BE8-3205-A69B3C0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4A315-4004-3C75-21F4-5AB266F6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70BB-AA90-43C5-8DA7-513C337543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53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071C0A-CD74-7359-B0B4-2215DBAFB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AAF87-7B68-7DCA-94DF-D8AC8294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DCD89-6436-0590-0029-487FCCBB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94B9-C7C4-4946-A53D-D37823D12BD3}" type="datetimeFigureOut">
              <a:rPr lang="en-AU" smtClean="0"/>
              <a:t>2/08/2024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F288E-D91F-E51B-332E-C23722D7D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3EC7-9389-5350-746F-ED34C9F6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70BB-AA90-43C5-8DA7-513C337543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10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C315D-5382-EA0D-C712-C7EFA13F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552F5-CC11-91A7-D0FB-BDB4BD4F1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BC072-EF67-0941-EA55-2D77AB7E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94B9-C7C4-4946-A53D-D37823D12BD3}" type="datetimeFigureOut">
              <a:rPr lang="en-AU" smtClean="0"/>
              <a:t>2/08/2024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04A1E-E1B0-AA9D-DDB3-C7DABDED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86A27-AD86-E76F-0901-BABDD012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70BB-AA90-43C5-8DA7-513C337543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66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CF890-A2EF-F002-E985-535C8CC2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2DACF-0948-9D67-1728-4C056456E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E7D95-4164-B08C-C43A-06BB76D1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94B9-C7C4-4946-A53D-D37823D12BD3}" type="datetimeFigureOut">
              <a:rPr lang="en-AU" smtClean="0"/>
              <a:t>2/08/2024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D9DC3-D2F3-4BE7-A295-EB1D5D0A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4D7B7-1458-3888-D02E-D14511BA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70BB-AA90-43C5-8DA7-513C337543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864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BC22-0DAF-401C-713E-476B5B81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A949-75EE-EB74-4029-8C4F5B152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DAAA6-82AE-92D5-08A6-09CF5C3F5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AF5C-7907-FCC2-D57C-C98BA98E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94B9-C7C4-4946-A53D-D37823D12BD3}" type="datetimeFigureOut">
              <a:rPr lang="en-AU" smtClean="0"/>
              <a:t>2/08/2024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C967A-0EB1-C2CE-8987-8CB37FAB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7C3E5-217F-A9CF-D3F2-FA2BE593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70BB-AA90-43C5-8DA7-513C337543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294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A818-A252-E40C-78F6-9D9D371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DA592-EBC9-6805-5249-397CF70DB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F7AA7-F418-23AA-F80C-1938D863E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ACBDF-E628-74AF-BE2E-F097DD432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5F8801-C3B0-DBEA-F584-CD9274B33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8F47CF-E6AB-90BD-8CE7-568A22C1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94B9-C7C4-4946-A53D-D37823D12BD3}" type="datetimeFigureOut">
              <a:rPr lang="en-AU" smtClean="0"/>
              <a:t>2/08/2024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6D933E-F84C-C64F-72DC-508D3936F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1DD38-1F50-AAFD-5079-5CA74688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70BB-AA90-43C5-8DA7-513C337543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502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7474-73F8-2B5C-4067-FAD150672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0DA7B9-4714-B98B-72D6-88D9F4117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94B9-C7C4-4946-A53D-D37823D12BD3}" type="datetimeFigureOut">
              <a:rPr lang="en-AU" smtClean="0"/>
              <a:t>2/08/2024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DF9E0-C6BA-C9C4-2588-99981C7BF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6F160-4544-6695-F25D-8BA29EDBC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70BB-AA90-43C5-8DA7-513C337543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295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AB631-FACA-62FA-2C32-F381F3D6D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94B9-C7C4-4946-A53D-D37823D12BD3}" type="datetimeFigureOut">
              <a:rPr lang="en-AU" smtClean="0"/>
              <a:t>2/08/2024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AC21E-2C76-4AE0-127B-E4079944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54249-F9C6-5854-8A99-0B8C5A47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70BB-AA90-43C5-8DA7-513C337543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577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023D3-38E6-09B6-4E58-8E32BA56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948F3-E04C-5393-284D-AC33E601E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4E3D1-88D0-5607-2061-CBD3FEB00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1620E-626D-7BCB-6E0F-C5F17B80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94B9-C7C4-4946-A53D-D37823D12BD3}" type="datetimeFigureOut">
              <a:rPr lang="en-AU" smtClean="0"/>
              <a:t>2/08/2024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E14E8-D4C2-7F3D-D36F-CF69D6BC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66A6F-EA30-14BF-9000-161B54A9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70BB-AA90-43C5-8DA7-513C337543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6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BC1CA-0616-9902-1B53-79B4FDBE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88E39-6183-C28D-BE10-154CC6E7D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291E6-6D14-5ABC-CF2D-2179DA745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1E7E4-0CEA-8742-CC2B-E8CD9762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94B9-C7C4-4946-A53D-D37823D12BD3}" type="datetimeFigureOut">
              <a:rPr lang="en-AU" smtClean="0"/>
              <a:t>2/08/2024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B95-74CE-850B-361A-A1E908C5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3FD29-5150-92FD-99DC-EEF77C02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70BB-AA90-43C5-8DA7-513C337543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489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43007F-9404-92A2-DB9B-C2445E27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AD303-B8DB-E8A6-13C2-FAC62B514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C0F11-56CF-93FD-566B-74FA38D07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4C94B9-C7C4-4946-A53D-D37823D12BD3}" type="datetimeFigureOut">
              <a:rPr lang="en-AU" smtClean="0"/>
              <a:t>2/08/2024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4F976-9F03-1EB6-4015-D57585136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EF2A8-4A98-B87A-C0B7-A057BF524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5F70BB-AA90-43C5-8DA7-513C337543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054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FwqW3t-6ZI?start=3&amp;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text with a city in the background&#10;&#10;Description automatically generated">
            <a:extLst>
              <a:ext uri="{FF2B5EF4-FFF2-40B4-BE49-F238E27FC236}">
                <a16:creationId xmlns:a16="http://schemas.microsoft.com/office/drawing/2014/main" id="{9163845E-B443-9E73-94CF-9D2BE0E5A7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/>
          <a:stretch/>
        </p:blipFill>
        <p:spPr>
          <a:xfrm>
            <a:off x="583474" y="199934"/>
            <a:ext cx="8780659" cy="418161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5F06C-B588-7FBB-63AB-9D74136FE300}"/>
              </a:ext>
            </a:extLst>
          </p:cNvPr>
          <p:cNvSpPr txBox="1">
            <a:spLocks/>
          </p:cNvSpPr>
          <p:nvPr/>
        </p:nvSpPr>
        <p:spPr>
          <a:xfrm>
            <a:off x="583474" y="6078704"/>
            <a:ext cx="5974080" cy="579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7FCECD"/>
                </a:solidFill>
              </a:rPr>
              <a:t>Presentation by: </a:t>
            </a:r>
            <a:r>
              <a:rPr lang="en-US" b="1" dirty="0">
                <a:solidFill>
                  <a:srgbClr val="7FCECD"/>
                </a:solidFill>
                <a:highlight>
                  <a:srgbClr val="00FF00"/>
                </a:highlight>
              </a:rPr>
              <a:t>YOUR NAME</a:t>
            </a:r>
          </a:p>
        </p:txBody>
      </p:sp>
      <p:pic>
        <p:nvPicPr>
          <p:cNvPr id="10" name="Picture 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8470988A-CA2C-2254-AE34-752FB8087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38" y="5967814"/>
            <a:ext cx="1338621" cy="5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67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E335473-247A-C188-3328-8F350A1F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365125"/>
            <a:ext cx="10721509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7FCECD"/>
                </a:solidFill>
                <a:latin typeface="Impact" panose="020B0806030902050204" pitchFamily="34" charset="0"/>
              </a:rPr>
              <a:t>How do I become a planner?</a:t>
            </a:r>
            <a:endParaRPr lang="en-AU" sz="6000" dirty="0">
              <a:solidFill>
                <a:srgbClr val="7FCECD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26EEC-A245-AA93-2020-863156AD65D7}"/>
              </a:ext>
            </a:extLst>
          </p:cNvPr>
          <p:cNvSpPr txBox="1"/>
          <p:nvPr/>
        </p:nvSpPr>
        <p:spPr>
          <a:xfrm>
            <a:off x="420624" y="3513670"/>
            <a:ext cx="347404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Completing a university course is an important step in becoming a planning professional.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There are around 50 university planning courses across Australia accredited by the Planning Institute of Australia (which is the peak body for planners).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B1200-0F08-A5D4-9A7F-A03D38602D8D}"/>
              </a:ext>
            </a:extLst>
          </p:cNvPr>
          <p:cNvSpPr txBox="1"/>
          <p:nvPr/>
        </p:nvSpPr>
        <p:spPr>
          <a:xfrm>
            <a:off x="4487333" y="3479803"/>
            <a:ext cx="32173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0270" algn="l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Geography at High School is often considered a gateway to planning – students interested in geography may be natural urban and regional planners.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85452-DA11-6477-6CC0-73860E49827D}"/>
              </a:ext>
            </a:extLst>
          </p:cNvPr>
          <p:cNvSpPr txBox="1"/>
          <p:nvPr/>
        </p:nvSpPr>
        <p:spPr>
          <a:xfrm>
            <a:off x="8297333" y="3479803"/>
            <a:ext cx="32173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0270" algn="l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But the broad range of careers in planning makes it a good option for students interested in design, architecture, environment, economics, sustainability, politics, law, property development or social studies.</a:t>
            </a:r>
          </a:p>
        </p:txBody>
      </p:sp>
      <p:pic>
        <p:nvPicPr>
          <p:cNvPr id="14" name="Picture 13" descr="A blue and black globe&#10;&#10;Description automatically generated">
            <a:extLst>
              <a:ext uri="{FF2B5EF4-FFF2-40B4-BE49-F238E27FC236}">
                <a16:creationId xmlns:a16="http://schemas.microsoft.com/office/drawing/2014/main" id="{8BD3DB07-595A-0146-082D-A750FC2C3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74" y="1986828"/>
            <a:ext cx="1325564" cy="1325564"/>
          </a:xfrm>
          <a:prstGeom prst="rect">
            <a:avLst/>
          </a:prstGeom>
        </p:spPr>
      </p:pic>
      <p:pic>
        <p:nvPicPr>
          <p:cNvPr id="16" name="Picture 15" descr="A blue hand pointing at something&#10;&#10;Description automatically generated">
            <a:extLst>
              <a:ext uri="{FF2B5EF4-FFF2-40B4-BE49-F238E27FC236}">
                <a16:creationId xmlns:a16="http://schemas.microsoft.com/office/drawing/2014/main" id="{6B567087-FA39-9A75-5F47-0A972939A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3" y="1760101"/>
            <a:ext cx="1635032" cy="1635032"/>
          </a:xfrm>
          <a:prstGeom prst="rect">
            <a:avLst/>
          </a:prstGeom>
        </p:spPr>
      </p:pic>
      <p:pic>
        <p:nvPicPr>
          <p:cNvPr id="18" name="Picture 17" descr="A blue graduation cap with tassel&#10;&#10;Description automatically generated">
            <a:extLst>
              <a:ext uri="{FF2B5EF4-FFF2-40B4-BE49-F238E27FC236}">
                <a16:creationId xmlns:a16="http://schemas.microsoft.com/office/drawing/2014/main" id="{F6E37E5B-7AFD-10D6-F602-6B2333B66F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4"/>
          <a:stretch/>
        </p:blipFill>
        <p:spPr>
          <a:xfrm>
            <a:off x="514148" y="1986828"/>
            <a:ext cx="1571490" cy="140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0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E335473-247A-C188-3328-8F350A1F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7FCECD"/>
                </a:solidFill>
                <a:latin typeface="Impact" panose="020B0806030902050204" pitchFamily="34" charset="0"/>
              </a:rPr>
              <a:t>Find out more:</a:t>
            </a:r>
            <a:endParaRPr lang="en-AU" sz="6000" dirty="0">
              <a:solidFill>
                <a:srgbClr val="7FCECD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Picture 3" descr="A black background with colorful text&#10;&#10;Description automatically generated">
            <a:extLst>
              <a:ext uri="{FF2B5EF4-FFF2-40B4-BE49-F238E27FC236}">
                <a16:creationId xmlns:a16="http://schemas.microsoft.com/office/drawing/2014/main" id="{1C0ECA68-F36A-440B-1137-85DC782A7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1" t="88964"/>
          <a:stretch/>
        </p:blipFill>
        <p:spPr>
          <a:xfrm>
            <a:off x="3445658" y="4051851"/>
            <a:ext cx="5742339" cy="579362"/>
          </a:xfrm>
          <a:prstGeom prst="rect">
            <a:avLst/>
          </a:prstGeom>
        </p:spPr>
      </p:pic>
      <p:pic>
        <p:nvPicPr>
          <p:cNvPr id="5" name="Picture 4" descr="A colorful text with a city in the background&#10;&#10;Description automatically generated">
            <a:extLst>
              <a:ext uri="{FF2B5EF4-FFF2-40B4-BE49-F238E27FC236}">
                <a16:creationId xmlns:a16="http://schemas.microsoft.com/office/drawing/2014/main" id="{13F71E41-2069-8DFD-A195-EE2EDCB7F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/>
          <a:stretch/>
        </p:blipFill>
        <p:spPr>
          <a:xfrm>
            <a:off x="3474348" y="1767261"/>
            <a:ext cx="4362972" cy="2077776"/>
          </a:xfrm>
          <a:prstGeom prst="rect">
            <a:avLst/>
          </a:prstGeom>
        </p:spPr>
      </p:pic>
      <p:pic>
        <p:nvPicPr>
          <p:cNvPr id="7" name="Picture 6" descr="A qr code with yellow squares&#10;&#10;Description automatically generated">
            <a:extLst>
              <a:ext uri="{FF2B5EF4-FFF2-40B4-BE49-F238E27FC236}">
                <a16:creationId xmlns:a16="http://schemas.microsoft.com/office/drawing/2014/main" id="{C0DC3F0D-FB5D-A148-AAB4-2981C92BC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67" y="1893745"/>
            <a:ext cx="2649379" cy="2649379"/>
          </a:xfrm>
          <a:prstGeom prst="rect">
            <a:avLst/>
          </a:prstGeom>
        </p:spPr>
      </p:pic>
      <p:pic>
        <p:nvPicPr>
          <p:cNvPr id="2" name="Google Shape;106;p18">
            <a:extLst>
              <a:ext uri="{FF2B5EF4-FFF2-40B4-BE49-F238E27FC236}">
                <a16:creationId xmlns:a16="http://schemas.microsoft.com/office/drawing/2014/main" id="{92E87F4E-9EA7-D4F1-55C2-BF1EE7841B2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20828" y="5681725"/>
            <a:ext cx="1942026" cy="11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0;p16">
            <a:extLst>
              <a:ext uri="{FF2B5EF4-FFF2-40B4-BE49-F238E27FC236}">
                <a16:creationId xmlns:a16="http://schemas.microsoft.com/office/drawing/2014/main" id="{7CB50ECD-EE8B-D937-8EF1-9C1A79DA842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2143"/>
          <a:stretch/>
        </p:blipFill>
        <p:spPr>
          <a:xfrm>
            <a:off x="551315" y="5284269"/>
            <a:ext cx="3822518" cy="1573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75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CE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0A95A-DD4A-06F1-F2DA-373ECB8AF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009" y="2577449"/>
            <a:ext cx="7741917" cy="2543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579"/>
                </a:solidFill>
              </a:rPr>
              <a:t>The Planning Institute of Australia acknowledges Aboriginal and Torres Strait Island traditional custodians of Country throughout Australia and pay our respects to their cultures and Elders past, present and emerging.​</a:t>
            </a:r>
            <a:endParaRPr lang="en-AU" dirty="0">
              <a:solidFill>
                <a:srgbClr val="000579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E335473-247A-C188-3328-8F350A1F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0579"/>
                </a:solidFill>
                <a:latin typeface="Impact" panose="020B0806030902050204" pitchFamily="34" charset="0"/>
              </a:rPr>
              <a:t>Acknowledgement of Country</a:t>
            </a:r>
            <a:endParaRPr lang="en-AU" sz="6000" dirty="0">
              <a:solidFill>
                <a:srgbClr val="000579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45DAEAD-D91C-4969-228F-A4FA06581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922" y="2492514"/>
            <a:ext cx="1756952" cy="1054171"/>
          </a:xfrm>
          <a:prstGeom prst="rect">
            <a:avLst/>
          </a:prstGeom>
        </p:spPr>
      </p:pic>
      <p:pic>
        <p:nvPicPr>
          <p:cNvPr id="16" name="Picture 15" descr="A blue and white logo with a star with Torres Strait Islands in the background&#10;&#10;Description automatically generated">
            <a:extLst>
              <a:ext uri="{FF2B5EF4-FFF2-40B4-BE49-F238E27FC236}">
                <a16:creationId xmlns:a16="http://schemas.microsoft.com/office/drawing/2014/main" id="{24658AD4-DCFE-03E2-DA4A-255C12A62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2" y="3643208"/>
            <a:ext cx="1756952" cy="9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9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0A95A-DD4A-06F1-F2DA-373ECB8AF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24" y="2141537"/>
            <a:ext cx="10515600" cy="21002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Name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Job Title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Place of work</a:t>
            </a:r>
            <a:endParaRPr lang="en-AU" dirty="0">
              <a:solidFill>
                <a:schemeClr val="bg1"/>
              </a:solidFill>
              <a:highlight>
                <a:srgbClr val="00FF00"/>
              </a:highlight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E335473-247A-C188-3328-8F350A1F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7FCECD"/>
                </a:solidFill>
                <a:latin typeface="Impact" panose="020B0806030902050204" pitchFamily="34" charset="0"/>
              </a:rPr>
              <a:t>Who am I?</a:t>
            </a:r>
            <a:endParaRPr lang="en-AU" sz="6000" dirty="0">
              <a:solidFill>
                <a:srgbClr val="7FCECD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9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treet with trees and buildings in the background&#10;&#10;Description automatically generated">
            <a:extLst>
              <a:ext uri="{FF2B5EF4-FFF2-40B4-BE49-F238E27FC236}">
                <a16:creationId xmlns:a16="http://schemas.microsoft.com/office/drawing/2014/main" id="{BDA37A64-394F-242F-F56B-DF4D46F48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0"/>
            <a:ext cx="2540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0A95A-DD4A-06F1-F2DA-373ECB8AF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50" y="3547535"/>
            <a:ext cx="4094817" cy="21803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Planning is the process through which people, businesses and government come together to protect, grow and shape their cities, towns and regions.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E335473-247A-C188-3328-8F350A1F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7FCECD"/>
                </a:solidFill>
                <a:latin typeface="Impact" panose="020B0806030902050204" pitchFamily="34" charset="0"/>
              </a:rPr>
              <a:t>What is planning?</a:t>
            </a:r>
            <a:endParaRPr lang="en-AU" sz="6000" dirty="0">
              <a:solidFill>
                <a:srgbClr val="7FCECD"/>
              </a:solidFill>
              <a:latin typeface="Impact" panose="020B080603090205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5BE96A-3AB7-F05A-0612-AA1668753822}"/>
              </a:ext>
            </a:extLst>
          </p:cNvPr>
          <p:cNvSpPr txBox="1">
            <a:spLocks/>
          </p:cNvSpPr>
          <p:nvPr/>
        </p:nvSpPr>
        <p:spPr>
          <a:xfrm>
            <a:off x="4789425" y="3547536"/>
            <a:ext cx="4227575" cy="2180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​Cities and </a:t>
            </a:r>
            <a:r>
              <a:rPr lang="en-US" sz="2400" dirty="0" err="1">
                <a:solidFill>
                  <a:schemeClr val="bg1"/>
                </a:solidFill>
              </a:rPr>
              <a:t>neighbourhoods</a:t>
            </a:r>
            <a:r>
              <a:rPr lang="en-US" sz="2400" dirty="0">
                <a:solidFill>
                  <a:schemeClr val="bg1"/>
                </a:solidFill>
              </a:rPr>
              <a:t> are constantly changing and evolving. ​  Planning is how we guide this change to create great communities and places to live, work and play.​</a:t>
            </a:r>
            <a:endParaRPr lang="en-AU" sz="2400" dirty="0">
              <a:solidFill>
                <a:schemeClr val="bg1"/>
              </a:solidFill>
            </a:endParaRPr>
          </a:p>
        </p:txBody>
      </p:sp>
      <p:pic>
        <p:nvPicPr>
          <p:cNvPr id="12" name="Picture 11" descr="A black square with white icons&#10;&#10;Description automatically generated">
            <a:extLst>
              <a:ext uri="{FF2B5EF4-FFF2-40B4-BE49-F238E27FC236}">
                <a16:creationId xmlns:a16="http://schemas.microsoft.com/office/drawing/2014/main" id="{A865F7A2-49B4-73E7-1570-95B7AC3C1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35" y="2172435"/>
            <a:ext cx="1187565" cy="1187565"/>
          </a:xfrm>
          <a:prstGeom prst="rect">
            <a:avLst/>
          </a:prstGeom>
        </p:spPr>
      </p:pic>
      <p:pic>
        <p:nvPicPr>
          <p:cNvPr id="16" name="Picture 15" descr="A white line with circles and dots&#10;&#10;Description automatically generated">
            <a:extLst>
              <a:ext uri="{FF2B5EF4-FFF2-40B4-BE49-F238E27FC236}">
                <a16:creationId xmlns:a16="http://schemas.microsoft.com/office/drawing/2014/main" id="{EBDA7FF8-16DA-CC95-D0B5-0DF07C293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43" y="2172435"/>
            <a:ext cx="1187565" cy="118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3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792FB52F-4CC5-F4C3-A728-EF68EC84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7FCECD"/>
                </a:solidFill>
                <a:latin typeface="Impact" panose="020B0806030902050204" pitchFamily="34" charset="0"/>
              </a:rPr>
              <a:t>What is planning?</a:t>
            </a:r>
            <a:endParaRPr lang="en-AU" sz="6000" dirty="0">
              <a:solidFill>
                <a:srgbClr val="7FCECD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Picture 5" descr="A street with trees and buildings in the background&#10;&#10;Description automatically generated">
            <a:extLst>
              <a:ext uri="{FF2B5EF4-FFF2-40B4-BE49-F238E27FC236}">
                <a16:creationId xmlns:a16="http://schemas.microsoft.com/office/drawing/2014/main" id="{C5527B6D-81E3-45A8-7AA9-BB241490F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0"/>
            <a:ext cx="2540000" cy="6858000"/>
          </a:xfrm>
          <a:prstGeom prst="rect">
            <a:avLst/>
          </a:prstGeom>
        </p:spPr>
      </p:pic>
      <p:pic>
        <p:nvPicPr>
          <p:cNvPr id="7" name="Online Media 6" title="What is planning? (2024)">
            <a:hlinkClick r:id="" action="ppaction://media"/>
            <a:extLst>
              <a:ext uri="{FF2B5EF4-FFF2-40B4-BE49-F238E27FC236}">
                <a16:creationId xmlns:a16="http://schemas.microsoft.com/office/drawing/2014/main" id="{8CF8324E-99EE-0632-0FDD-1DB0916E86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29782" y="2158617"/>
            <a:ext cx="6951402" cy="39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9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7489ED-C40B-4E86-8D2A-B626D9FB60A1}"/>
              </a:ext>
            </a:extLst>
          </p:cNvPr>
          <p:cNvSpPr/>
          <p:nvPr/>
        </p:nvSpPr>
        <p:spPr>
          <a:xfrm>
            <a:off x="7323667" y="1761068"/>
            <a:ext cx="4523909" cy="4708982"/>
          </a:xfrm>
          <a:prstGeom prst="rect">
            <a:avLst/>
          </a:prstGeom>
          <a:solidFill>
            <a:srgbClr val="7FCE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E335473-247A-C188-3328-8F350A1F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7FCECD"/>
                </a:solidFill>
                <a:latin typeface="Impact" panose="020B0806030902050204" pitchFamily="34" charset="0"/>
              </a:rPr>
              <a:t>What do planners do?</a:t>
            </a:r>
            <a:endParaRPr lang="en-AU" sz="6000" dirty="0">
              <a:solidFill>
                <a:srgbClr val="7FCE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700DB-D7BA-C66D-5F5A-445C4935735D}"/>
              </a:ext>
            </a:extLst>
          </p:cNvPr>
          <p:cNvSpPr txBox="1"/>
          <p:nvPr/>
        </p:nvSpPr>
        <p:spPr>
          <a:xfrm>
            <a:off x="344424" y="1761068"/>
            <a:ext cx="6682909" cy="4302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25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Planners </a:t>
            </a:r>
            <a:r>
              <a:rPr lang="en-AU" sz="25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create and implement plans to decide how cities and regions should grow and change in the future.</a:t>
            </a:r>
            <a:endParaRPr lang="en-AU" sz="25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1"/>
                </a:solidFill>
              </a:rPr>
              <a:t>Planners use their expertise to prepare plans which set out a long-term vision supported by maps and rules to guide future development and infrastructure. </a:t>
            </a:r>
          </a:p>
          <a:p>
            <a:pPr marL="342900" indent="-342900" algn="l" rtl="0" fontAlgn="base"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bg1"/>
                </a:solidFill>
              </a:rPr>
              <a:t>Planners also assess development against those plans and rules to see if it should be approved.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513960-5191-1BD5-CDD1-1836F4EF1ECD}"/>
              </a:ext>
            </a:extLst>
          </p:cNvPr>
          <p:cNvSpPr txBox="1"/>
          <p:nvPr/>
        </p:nvSpPr>
        <p:spPr>
          <a:xfrm>
            <a:off x="7562088" y="1991900"/>
            <a:ext cx="404706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579"/>
                </a:solidFill>
              </a:rPr>
              <a:t>As a planner, you can expect to work collaboratively </a:t>
            </a:r>
            <a:r>
              <a:rPr lang="en-AU" dirty="0">
                <a:solidFill>
                  <a:srgbClr val="000579"/>
                </a:solidFill>
              </a:rPr>
              <a:t>with lots of other people: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000579"/>
                </a:solidFill>
              </a:rPr>
              <a:t>government and elected officials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000579"/>
                </a:solidFill>
              </a:rPr>
              <a:t>environmental advisors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000579"/>
                </a:solidFill>
              </a:rPr>
              <a:t>architects and landscape architects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000579"/>
                </a:solidFill>
              </a:rPr>
              <a:t>civil and environmental engineers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000579"/>
                </a:solidFill>
              </a:rPr>
              <a:t>economists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000579"/>
                </a:solidFill>
              </a:rPr>
              <a:t>lawyers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579"/>
                </a:solidFill>
              </a:rPr>
              <a:t>property and real estate developers.</a:t>
            </a:r>
          </a:p>
          <a:p>
            <a:pPr algn="l"/>
            <a:endParaRPr lang="en-US" dirty="0">
              <a:solidFill>
                <a:srgbClr val="000579"/>
              </a:solidFill>
            </a:endParaRPr>
          </a:p>
          <a:p>
            <a:pPr algn="l"/>
            <a:r>
              <a:rPr lang="en-US" dirty="0">
                <a:solidFill>
                  <a:srgbClr val="000579"/>
                </a:solidFill>
              </a:rPr>
              <a:t>Involving First Nations people in </a:t>
            </a:r>
            <a:r>
              <a:rPr lang="en-AU" dirty="0">
                <a:solidFill>
                  <a:srgbClr val="000579"/>
                </a:solidFill>
              </a:rPr>
              <a:t>planning and recognising their </a:t>
            </a:r>
            <a:r>
              <a:rPr lang="en-US">
                <a:solidFill>
                  <a:srgbClr val="000579"/>
                </a:solidFill>
              </a:rPr>
              <a:t>connection </a:t>
            </a:r>
            <a:r>
              <a:rPr lang="en-US" dirty="0">
                <a:solidFill>
                  <a:srgbClr val="000579"/>
                </a:solidFill>
              </a:rPr>
              <a:t>to Country is </a:t>
            </a:r>
            <a:r>
              <a:rPr lang="en-US">
                <a:solidFill>
                  <a:srgbClr val="000579"/>
                </a:solidFill>
              </a:rPr>
              <a:t>also an important </a:t>
            </a:r>
            <a:r>
              <a:rPr lang="en-US" dirty="0">
                <a:solidFill>
                  <a:srgbClr val="000579"/>
                </a:solidFill>
              </a:rPr>
              <a:t>part of being a </a:t>
            </a:r>
            <a:r>
              <a:rPr lang="en-AU" dirty="0">
                <a:solidFill>
                  <a:srgbClr val="000579"/>
                </a:solidFill>
              </a:rPr>
              <a:t>planner.</a:t>
            </a:r>
          </a:p>
        </p:txBody>
      </p:sp>
    </p:spTree>
    <p:extLst>
      <p:ext uri="{BB962C8B-B14F-4D97-AF65-F5344CB8AC3E}">
        <p14:creationId xmlns:p14="http://schemas.microsoft.com/office/powerpoint/2010/main" val="373007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ree with branches and leaves&#10;&#10;Description automatically generated">
            <a:extLst>
              <a:ext uri="{FF2B5EF4-FFF2-40B4-BE49-F238E27FC236}">
                <a16:creationId xmlns:a16="http://schemas.microsoft.com/office/drawing/2014/main" id="{F92D505B-4B68-DCD8-7CD8-DF8AD7D4E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0"/>
            <a:ext cx="2540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0A95A-DD4A-06F1-F2DA-373ECB8AF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24" y="1917567"/>
            <a:ext cx="8584474" cy="2004729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spcAft>
                <a:spcPts val="14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Planners play an important role in helping to improve people’s lives and creating a better and more sustainable future. </a:t>
            </a:r>
          </a:p>
          <a:p>
            <a:pPr marL="0" indent="0" algn="l">
              <a:spcBef>
                <a:spcPts val="0"/>
              </a:spcBef>
              <a:spcAft>
                <a:spcPts val="14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Planners are creative problem-solvers who work on: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E335473-247A-C188-3328-8F350A1F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7FCECD"/>
                </a:solidFill>
                <a:latin typeface="Impact" panose="020B0806030902050204" pitchFamily="34" charset="0"/>
              </a:rPr>
              <a:t>Why does planning matter?</a:t>
            </a:r>
            <a:endParaRPr lang="en-AU" sz="6000" dirty="0">
              <a:solidFill>
                <a:srgbClr val="7FCECD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A8044-69ED-3C8B-E18A-57E638A23261}"/>
              </a:ext>
            </a:extLst>
          </p:cNvPr>
          <p:cNvSpPr txBox="1"/>
          <p:nvPr/>
        </p:nvSpPr>
        <p:spPr>
          <a:xfrm>
            <a:off x="917257" y="4040030"/>
            <a:ext cx="38144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AU" sz="2400" dirty="0">
                <a:solidFill>
                  <a:schemeClr val="bg1"/>
                </a:solidFill>
              </a:rPr>
              <a:t>tackling climate change</a:t>
            </a:r>
          </a:p>
          <a:p>
            <a:pPr algn="l">
              <a:spcAft>
                <a:spcPts val="1200"/>
              </a:spcAft>
            </a:pPr>
            <a:r>
              <a:rPr lang="en-AU" sz="2400" dirty="0">
                <a:solidFill>
                  <a:schemeClr val="bg1"/>
                </a:solidFill>
              </a:rPr>
              <a:t>protecting biodiversity</a:t>
            </a:r>
          </a:p>
          <a:p>
            <a:pPr algn="l">
              <a:spcAft>
                <a:spcPts val="1200"/>
              </a:spcAft>
            </a:pPr>
            <a:r>
              <a:rPr lang="en-AU" sz="2400" dirty="0">
                <a:solidFill>
                  <a:schemeClr val="bg1"/>
                </a:solidFill>
              </a:rPr>
              <a:t>reducing natural disasters</a:t>
            </a:r>
          </a:p>
          <a:p>
            <a:pPr algn="l">
              <a:spcAft>
                <a:spcPts val="1200"/>
              </a:spcAft>
            </a:pPr>
            <a:r>
              <a:rPr lang="en-AU" sz="2400" dirty="0">
                <a:solidFill>
                  <a:schemeClr val="bg1"/>
                </a:solidFill>
              </a:rPr>
              <a:t>better transport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97314-12EC-417C-52A7-5531C04F1788}"/>
              </a:ext>
            </a:extLst>
          </p:cNvPr>
          <p:cNvSpPr txBox="1"/>
          <p:nvPr/>
        </p:nvSpPr>
        <p:spPr>
          <a:xfrm>
            <a:off x="5289157" y="4040030"/>
            <a:ext cx="380899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AU" sz="2400" dirty="0">
                <a:solidFill>
                  <a:schemeClr val="bg1"/>
                </a:solidFill>
              </a:rPr>
              <a:t>housing affordability</a:t>
            </a:r>
          </a:p>
          <a:p>
            <a:pPr algn="l">
              <a:spcAft>
                <a:spcPts val="1200"/>
              </a:spcAft>
            </a:pPr>
            <a:r>
              <a:rPr lang="en-AU" sz="2400" dirty="0">
                <a:solidFill>
                  <a:schemeClr val="bg1"/>
                </a:solidFill>
              </a:rPr>
              <a:t>social inclusion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economic development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providing places for sport and </a:t>
            </a:r>
            <a:r>
              <a:rPr lang="en-AU" sz="2400" dirty="0">
                <a:solidFill>
                  <a:schemeClr val="bg1"/>
                </a:solidFill>
              </a:rPr>
              <a:t>recreation</a:t>
            </a:r>
          </a:p>
        </p:txBody>
      </p:sp>
      <p:pic>
        <p:nvPicPr>
          <p:cNvPr id="11" name="Picture 10" descr="A hand holding a weight scale&#10;&#10;Description automatically generated">
            <a:extLst>
              <a:ext uri="{FF2B5EF4-FFF2-40B4-BE49-F238E27FC236}">
                <a16:creationId xmlns:a16="http://schemas.microsoft.com/office/drawing/2014/main" id="{188299FC-53A0-BB06-31FB-996C4656A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97" y="4578462"/>
            <a:ext cx="473125" cy="473125"/>
          </a:xfrm>
          <a:prstGeom prst="rect">
            <a:avLst/>
          </a:prstGeom>
        </p:spPr>
      </p:pic>
      <p:pic>
        <p:nvPicPr>
          <p:cNvPr id="13" name="Picture 12" descr="A white line drawing of a tennis racket and a jersey&#10;&#10;Description automatically generated">
            <a:extLst>
              <a:ext uri="{FF2B5EF4-FFF2-40B4-BE49-F238E27FC236}">
                <a16:creationId xmlns:a16="http://schemas.microsoft.com/office/drawing/2014/main" id="{B085A48E-62FD-F74B-AF6C-061BE8D6A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33" y="5678416"/>
            <a:ext cx="442162" cy="442162"/>
          </a:xfrm>
          <a:prstGeom prst="rect">
            <a:avLst/>
          </a:prstGeom>
        </p:spPr>
      </p:pic>
      <p:pic>
        <p:nvPicPr>
          <p:cNvPr id="17" name="Picture 16" descr="A white house and hands on a black background&#10;&#10;Description automatically generated">
            <a:extLst>
              <a:ext uri="{FF2B5EF4-FFF2-40B4-BE49-F238E27FC236}">
                <a16:creationId xmlns:a16="http://schemas.microsoft.com/office/drawing/2014/main" id="{9F9216E7-69A1-6B22-07DA-932464BF4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70" y="4069673"/>
            <a:ext cx="448685" cy="448685"/>
          </a:xfrm>
          <a:prstGeom prst="rect">
            <a:avLst/>
          </a:prstGeom>
        </p:spPr>
      </p:pic>
      <p:pic>
        <p:nvPicPr>
          <p:cNvPr id="19" name="Picture 18" descr="A white line drawing of a globe and thermometer&#10;&#10;Description automatically generated">
            <a:extLst>
              <a:ext uri="{FF2B5EF4-FFF2-40B4-BE49-F238E27FC236}">
                <a16:creationId xmlns:a16="http://schemas.microsoft.com/office/drawing/2014/main" id="{1D42844E-591E-64DC-0063-467E65551C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6" y="4057223"/>
            <a:ext cx="417381" cy="417381"/>
          </a:xfrm>
          <a:prstGeom prst="rect">
            <a:avLst/>
          </a:prstGeom>
        </p:spPr>
      </p:pic>
      <p:pic>
        <p:nvPicPr>
          <p:cNvPr id="21" name="Picture 20" descr="A white line drawing of trees&#10;&#10;Description automatically generated">
            <a:extLst>
              <a:ext uri="{FF2B5EF4-FFF2-40B4-BE49-F238E27FC236}">
                <a16:creationId xmlns:a16="http://schemas.microsoft.com/office/drawing/2014/main" id="{27A3E8D1-A10B-4AF1-BA93-65E4A44729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3" y="4606390"/>
            <a:ext cx="380954" cy="380954"/>
          </a:xfrm>
          <a:prstGeom prst="rect">
            <a:avLst/>
          </a:prstGeom>
        </p:spPr>
      </p:pic>
      <p:pic>
        <p:nvPicPr>
          <p:cNvPr id="23" name="Picture 22" descr="A hand holding a white line icon&#10;&#10;Description automatically generated">
            <a:extLst>
              <a:ext uri="{FF2B5EF4-FFF2-40B4-BE49-F238E27FC236}">
                <a16:creationId xmlns:a16="http://schemas.microsoft.com/office/drawing/2014/main" id="{DAA693CD-992A-88FC-2C72-6D0E3618B8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33" y="5143921"/>
            <a:ext cx="442162" cy="442162"/>
          </a:xfrm>
          <a:prstGeom prst="rect">
            <a:avLst/>
          </a:prstGeom>
        </p:spPr>
      </p:pic>
      <p:pic>
        <p:nvPicPr>
          <p:cNvPr id="25" name="Picture 24" descr="A house with a house in the water&#10;&#10;Description automatically generated">
            <a:extLst>
              <a:ext uri="{FF2B5EF4-FFF2-40B4-BE49-F238E27FC236}">
                <a16:creationId xmlns:a16="http://schemas.microsoft.com/office/drawing/2014/main" id="{6FAB3B81-A5B0-0319-2094-82A4F4BADF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5" y="5119130"/>
            <a:ext cx="380955" cy="380955"/>
          </a:xfrm>
          <a:prstGeom prst="rect">
            <a:avLst/>
          </a:prstGeom>
        </p:spPr>
      </p:pic>
      <p:pic>
        <p:nvPicPr>
          <p:cNvPr id="27" name="Picture 26" descr="A white bus in a circle&#10;&#10;Description automatically generated">
            <a:extLst>
              <a:ext uri="{FF2B5EF4-FFF2-40B4-BE49-F238E27FC236}">
                <a16:creationId xmlns:a16="http://schemas.microsoft.com/office/drawing/2014/main" id="{46F1CF84-81A9-B7B5-F8C2-F05290D08F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8" y="5655289"/>
            <a:ext cx="411155" cy="41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5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E335473-247A-C188-3328-8F350A1F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7FCECD"/>
                </a:solidFill>
                <a:latin typeface="Impact" panose="020B0806030902050204" pitchFamily="34" charset="0"/>
              </a:rPr>
              <a:t>Why become a planner?</a:t>
            </a:r>
            <a:endParaRPr lang="en-AU" sz="6000" dirty="0">
              <a:solidFill>
                <a:srgbClr val="7FCECD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1A04C-2517-D13C-DCE9-D73694729CCB}"/>
              </a:ext>
            </a:extLst>
          </p:cNvPr>
          <p:cNvSpPr txBox="1"/>
          <p:nvPr/>
        </p:nvSpPr>
        <p:spPr>
          <a:xfrm>
            <a:off x="455083" y="4033506"/>
            <a:ext cx="34565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 career in planning allows you to be part of the solution to many of the challenges facing our world – from </a:t>
            </a:r>
            <a:r>
              <a:rPr lang="en-AU" dirty="0">
                <a:solidFill>
                  <a:schemeClr val="bg1"/>
                </a:solidFill>
              </a:rPr>
              <a:t>tackling climate change, providing </a:t>
            </a:r>
            <a:r>
              <a:rPr lang="en-US" dirty="0">
                <a:solidFill>
                  <a:schemeClr val="bg1"/>
                </a:solidFill>
              </a:rPr>
              <a:t>safe and affordable places to live, </a:t>
            </a:r>
            <a:r>
              <a:rPr lang="en-AU" dirty="0">
                <a:solidFill>
                  <a:schemeClr val="bg1"/>
                </a:solidFill>
              </a:rPr>
              <a:t>and managing population growth.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DE876-14B6-B190-8ACD-E60BDF1CB349}"/>
              </a:ext>
            </a:extLst>
          </p:cNvPr>
          <p:cNvSpPr txBox="1"/>
          <p:nvPr/>
        </p:nvSpPr>
        <p:spPr>
          <a:xfrm>
            <a:off x="4442883" y="4033505"/>
            <a:ext cx="34565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Planners are needed in almost every community – across cities and towns as well as regional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and remote areas. Working as a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planner can offer unique experiences in both Australia and overseas.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10446F-1D9D-2EE4-A264-5ACBC03F25D9}"/>
              </a:ext>
            </a:extLst>
          </p:cNvPr>
          <p:cNvSpPr txBox="1"/>
          <p:nvPr/>
        </p:nvSpPr>
        <p:spPr>
          <a:xfrm>
            <a:off x="8280402" y="4033505"/>
            <a:ext cx="34565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Choose from a variety of roles working in local, state or federal government, private consultancies, not-for-profits, or with other disciplines such as architecture or </a:t>
            </a:r>
            <a:r>
              <a:rPr lang="en-AU" dirty="0">
                <a:solidFill>
                  <a:schemeClr val="bg1"/>
                </a:solidFill>
              </a:rPr>
              <a:t>engineering.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16E07-7DA3-6A2A-E396-8F1A9959E5AD}"/>
              </a:ext>
            </a:extLst>
          </p:cNvPr>
          <p:cNvSpPr txBox="1"/>
          <p:nvPr/>
        </p:nvSpPr>
        <p:spPr>
          <a:xfrm>
            <a:off x="455081" y="3325619"/>
            <a:ext cx="3444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7FCECD"/>
                </a:solidFill>
              </a:rPr>
              <a:t>Create more sustainable and </a:t>
            </a:r>
            <a:r>
              <a:rPr lang="en-US" sz="2000" b="1" dirty="0" err="1">
                <a:solidFill>
                  <a:srgbClr val="7FCECD"/>
                </a:solidFill>
              </a:rPr>
              <a:t>liveable</a:t>
            </a:r>
            <a:r>
              <a:rPr lang="en-US" sz="2000" b="1" dirty="0">
                <a:solidFill>
                  <a:srgbClr val="7FCECD"/>
                </a:solidFill>
              </a:rPr>
              <a:t> communities</a:t>
            </a:r>
            <a:endParaRPr lang="en-AU" sz="2000" b="1" dirty="0">
              <a:solidFill>
                <a:srgbClr val="7FCEC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890717-88E3-9A5C-2885-A2A78A188B5D}"/>
              </a:ext>
            </a:extLst>
          </p:cNvPr>
          <p:cNvSpPr txBox="1"/>
          <p:nvPr/>
        </p:nvSpPr>
        <p:spPr>
          <a:xfrm>
            <a:off x="4454530" y="3325619"/>
            <a:ext cx="3444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7FCECD"/>
                </a:solidFill>
              </a:rPr>
              <a:t>Work everywhere and anywhere</a:t>
            </a:r>
            <a:endParaRPr lang="en-AU" sz="2000" b="1" dirty="0">
              <a:solidFill>
                <a:srgbClr val="7FCEC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31C7D0-5103-2624-6453-3CB699B9BFD9}"/>
              </a:ext>
            </a:extLst>
          </p:cNvPr>
          <p:cNvSpPr txBox="1"/>
          <p:nvPr/>
        </p:nvSpPr>
        <p:spPr>
          <a:xfrm>
            <a:off x="8280400" y="3362855"/>
            <a:ext cx="3444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7FCECD"/>
                </a:solidFill>
              </a:rPr>
              <a:t>A rewarding and satisfying career making a difference</a:t>
            </a:r>
            <a:endParaRPr lang="en-AU" sz="2000" b="1" dirty="0">
              <a:solidFill>
                <a:srgbClr val="7FCECD"/>
              </a:solidFill>
            </a:endParaRPr>
          </a:p>
        </p:txBody>
      </p:sp>
      <p:pic>
        <p:nvPicPr>
          <p:cNvPr id="14" name="Picture 13" descr="A blue and black world map&#10;&#10;Description automatically generated">
            <a:extLst>
              <a:ext uri="{FF2B5EF4-FFF2-40B4-BE49-F238E27FC236}">
                <a16:creationId xmlns:a16="http://schemas.microsoft.com/office/drawing/2014/main" id="{16D3E1EC-8DBE-F844-9618-EC1BCD44B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61" y="2181800"/>
            <a:ext cx="1082483" cy="1082483"/>
          </a:xfrm>
          <a:prstGeom prst="rect">
            <a:avLst/>
          </a:prstGeom>
        </p:spPr>
      </p:pic>
      <p:pic>
        <p:nvPicPr>
          <p:cNvPr id="16" name="Picture 15" descr="A blue and black graphic with icons&#10;&#10;Description automatically generated with medium confidence">
            <a:extLst>
              <a:ext uri="{FF2B5EF4-FFF2-40B4-BE49-F238E27FC236}">
                <a16:creationId xmlns:a16="http://schemas.microsoft.com/office/drawing/2014/main" id="{8A1E99FF-D70C-E74F-A10B-A53646F22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1" y="2181800"/>
            <a:ext cx="1094319" cy="1094319"/>
          </a:xfrm>
          <a:prstGeom prst="rect">
            <a:avLst/>
          </a:prstGeom>
        </p:spPr>
      </p:pic>
      <p:pic>
        <p:nvPicPr>
          <p:cNvPr id="18" name="Picture 17" descr="A person walking up stairs&#10;&#10;Description automatically generated">
            <a:extLst>
              <a:ext uri="{FF2B5EF4-FFF2-40B4-BE49-F238E27FC236}">
                <a16:creationId xmlns:a16="http://schemas.microsoft.com/office/drawing/2014/main" id="{C13B0A5E-2047-6FE9-55C0-EC6117F44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05" y="2181799"/>
            <a:ext cx="1123479" cy="112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8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E335473-247A-C188-3328-8F350A1F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7FCECD"/>
                </a:solidFill>
                <a:latin typeface="Impact" panose="020B0806030902050204" pitchFamily="34" charset="0"/>
              </a:rPr>
              <a:t>Is it a good career?</a:t>
            </a:r>
            <a:endParaRPr lang="en-AU" sz="6000" dirty="0">
              <a:solidFill>
                <a:srgbClr val="7FCECD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CBA5E-BECF-3CF1-0593-672F9B93DA08}"/>
              </a:ext>
            </a:extLst>
          </p:cNvPr>
          <p:cNvSpPr txBox="1"/>
          <p:nvPr/>
        </p:nvSpPr>
        <p:spPr>
          <a:xfrm>
            <a:off x="11150" y="3584287"/>
            <a:ext cx="277977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00"/>
              </a:spcAft>
            </a:pPr>
            <a:r>
              <a:rPr lang="en-US" sz="2500" dirty="0">
                <a:solidFill>
                  <a:srgbClr val="7FCECD"/>
                </a:solidFill>
              </a:rPr>
              <a:t>Employed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CEAFC-EB3D-124A-1F50-27638D7C554E}"/>
              </a:ext>
            </a:extLst>
          </p:cNvPr>
          <p:cNvSpPr txBox="1"/>
          <p:nvPr/>
        </p:nvSpPr>
        <p:spPr>
          <a:xfrm>
            <a:off x="2987535" y="3570442"/>
            <a:ext cx="300261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00"/>
              </a:spcAft>
            </a:pPr>
            <a:r>
              <a:rPr lang="en-US" sz="2500" dirty="0">
                <a:solidFill>
                  <a:srgbClr val="7FCECD"/>
                </a:solidFill>
              </a:rPr>
              <a:t>Weekly earnings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03346-8226-1BE4-91D2-BA5C9AC01544}"/>
              </a:ext>
            </a:extLst>
          </p:cNvPr>
          <p:cNvSpPr txBox="1"/>
          <p:nvPr/>
        </p:nvSpPr>
        <p:spPr>
          <a:xfrm>
            <a:off x="6340014" y="3583080"/>
            <a:ext cx="26978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00"/>
              </a:spcAft>
            </a:pPr>
            <a:r>
              <a:rPr lang="en-US" sz="2500" dirty="0">
                <a:solidFill>
                  <a:srgbClr val="7FCECD"/>
                </a:solidFill>
              </a:rPr>
              <a:t>Female share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53560-2B72-A0C1-7405-C657AA3F5CF9}"/>
              </a:ext>
            </a:extLst>
          </p:cNvPr>
          <p:cNvSpPr txBox="1"/>
          <p:nvPr/>
        </p:nvSpPr>
        <p:spPr>
          <a:xfrm>
            <a:off x="8977714" y="6354375"/>
            <a:ext cx="30026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400"/>
              </a:spcAft>
            </a:pPr>
            <a:r>
              <a:rPr lang="en-US" sz="1200" dirty="0">
                <a:solidFill>
                  <a:schemeClr val="bg1"/>
                </a:solidFill>
              </a:rPr>
              <a:t>Source: labourmarketinsights.gov.au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E14C20-6340-A001-FA3C-88CC1FE3E078}"/>
              </a:ext>
            </a:extLst>
          </p:cNvPr>
          <p:cNvSpPr txBox="1"/>
          <p:nvPr/>
        </p:nvSpPr>
        <p:spPr>
          <a:xfrm>
            <a:off x="9280846" y="3570442"/>
            <a:ext cx="26978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00"/>
              </a:spcAft>
            </a:pPr>
            <a:r>
              <a:rPr lang="en-US" sz="2500" dirty="0">
                <a:solidFill>
                  <a:srgbClr val="7FCECD"/>
                </a:solidFill>
              </a:rPr>
              <a:t>Future growth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D6C4DA-6355-CFD1-E468-64FAFC9E48F1}"/>
              </a:ext>
            </a:extLst>
          </p:cNvPr>
          <p:cNvSpPr txBox="1"/>
          <p:nvPr/>
        </p:nvSpPr>
        <p:spPr>
          <a:xfrm>
            <a:off x="9558153" y="4039461"/>
            <a:ext cx="20265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00"/>
              </a:spcAft>
            </a:pPr>
            <a:r>
              <a:rPr lang="en-US" sz="5000" b="1" dirty="0">
                <a:solidFill>
                  <a:schemeClr val="bg1"/>
                </a:solidFill>
              </a:rPr>
              <a:t>15.1%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CB0F94-282C-124C-4951-D88585B38C6E}"/>
              </a:ext>
            </a:extLst>
          </p:cNvPr>
          <p:cNvSpPr txBox="1"/>
          <p:nvPr/>
        </p:nvSpPr>
        <p:spPr>
          <a:xfrm>
            <a:off x="300868" y="4041523"/>
            <a:ext cx="220033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00"/>
              </a:spcAft>
            </a:pPr>
            <a:r>
              <a:rPr lang="en-US" sz="5000" b="1" dirty="0">
                <a:solidFill>
                  <a:schemeClr val="bg1"/>
                </a:solidFill>
              </a:rPr>
              <a:t>18,200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23A98-EF9C-C6FC-BF7A-3C47BA52362A}"/>
              </a:ext>
            </a:extLst>
          </p:cNvPr>
          <p:cNvSpPr txBox="1"/>
          <p:nvPr/>
        </p:nvSpPr>
        <p:spPr>
          <a:xfrm>
            <a:off x="3386130" y="4030031"/>
            <a:ext cx="220033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00"/>
              </a:spcAft>
            </a:pPr>
            <a:r>
              <a:rPr lang="en-US" sz="5000" b="1" dirty="0">
                <a:solidFill>
                  <a:schemeClr val="bg1"/>
                </a:solidFill>
              </a:rPr>
              <a:t>$2,036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32EBF8-CC0A-F614-3EDF-5117024D19DB}"/>
              </a:ext>
            </a:extLst>
          </p:cNvPr>
          <p:cNvSpPr txBox="1"/>
          <p:nvPr/>
        </p:nvSpPr>
        <p:spPr>
          <a:xfrm>
            <a:off x="6566092" y="4039461"/>
            <a:ext cx="220033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00"/>
              </a:spcAft>
            </a:pPr>
            <a:r>
              <a:rPr lang="en-US" sz="5000" b="1" dirty="0">
                <a:solidFill>
                  <a:schemeClr val="bg1"/>
                </a:solidFill>
              </a:rPr>
              <a:t>46%</a:t>
            </a:r>
          </a:p>
        </p:txBody>
      </p:sp>
      <p:pic>
        <p:nvPicPr>
          <p:cNvPr id="19" name="Graphic 18" descr="Group of women outline">
            <a:extLst>
              <a:ext uri="{FF2B5EF4-FFF2-40B4-BE49-F238E27FC236}">
                <a16:creationId xmlns:a16="http://schemas.microsoft.com/office/drawing/2014/main" id="{6FA06EC3-2038-4F82-51B8-54247A87F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178" y="2720687"/>
            <a:ext cx="914400" cy="914400"/>
          </a:xfrm>
          <a:prstGeom prst="rect">
            <a:avLst/>
          </a:prstGeom>
        </p:spPr>
      </p:pic>
      <p:pic>
        <p:nvPicPr>
          <p:cNvPr id="21" name="Graphic 20" descr="Money outline">
            <a:extLst>
              <a:ext uri="{FF2B5EF4-FFF2-40B4-BE49-F238E27FC236}">
                <a16:creationId xmlns:a16="http://schemas.microsoft.com/office/drawing/2014/main" id="{CF301BC6-535B-FE09-2C75-308F88ED0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94666" y="2666997"/>
            <a:ext cx="1032933" cy="1032933"/>
          </a:xfrm>
          <a:prstGeom prst="rect">
            <a:avLst/>
          </a:prstGeom>
        </p:spPr>
      </p:pic>
      <p:pic>
        <p:nvPicPr>
          <p:cNvPr id="23" name="Graphic 22" descr="Female Profile outline">
            <a:extLst>
              <a:ext uri="{FF2B5EF4-FFF2-40B4-BE49-F238E27FC236}">
                <a16:creationId xmlns:a16="http://schemas.microsoft.com/office/drawing/2014/main" id="{F84AF0D4-E72E-97E8-981C-6EAE69F180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62799" y="2726266"/>
            <a:ext cx="990596" cy="990596"/>
          </a:xfrm>
          <a:prstGeom prst="rect">
            <a:avLst/>
          </a:prstGeom>
        </p:spPr>
      </p:pic>
      <p:pic>
        <p:nvPicPr>
          <p:cNvPr id="25" name="Graphic 24" descr="Linear Graph outline">
            <a:extLst>
              <a:ext uri="{FF2B5EF4-FFF2-40B4-BE49-F238E27FC236}">
                <a16:creationId xmlns:a16="http://schemas.microsoft.com/office/drawing/2014/main" id="{77C63CE5-99FD-84C1-3645-951DA923DB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66875" y="27770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88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627</Words>
  <Application>Microsoft Office PowerPoint</Application>
  <PresentationFormat>Widescreen</PresentationFormat>
  <Paragraphs>70</Paragraphs>
  <Slides>11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Impact</vt:lpstr>
      <vt:lpstr>Wingdings</vt:lpstr>
      <vt:lpstr>Office Theme</vt:lpstr>
      <vt:lpstr>PowerPoint Presentation</vt:lpstr>
      <vt:lpstr>Acknowledgement of Country</vt:lpstr>
      <vt:lpstr>Who am I?</vt:lpstr>
      <vt:lpstr>What is planning?</vt:lpstr>
      <vt:lpstr>What is planning?</vt:lpstr>
      <vt:lpstr>What do planners do?</vt:lpstr>
      <vt:lpstr>Why does planning matter?</vt:lpstr>
      <vt:lpstr>Why become a planner?</vt:lpstr>
      <vt:lpstr>Is it a good career?</vt:lpstr>
      <vt:lpstr>How do I become a planner?</vt:lpstr>
      <vt:lpstr>Find out more: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Collins</dc:creator>
  <cp:lastModifiedBy>Paul Judge</cp:lastModifiedBy>
  <cp:revision>7</cp:revision>
  <dcterms:created xsi:type="dcterms:W3CDTF">2024-05-30T03:48:33Z</dcterms:created>
  <dcterms:modified xsi:type="dcterms:W3CDTF">2024-08-02T06:23:26Z</dcterms:modified>
</cp:coreProperties>
</file>